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e8e0462bad44aa8" /><Relationship Type="http://schemas.openxmlformats.org/officeDocument/2006/relationships/extended-properties" Target="/docProps/app.xml" Id="R6bb48e9e85ee420c" /><Relationship Type="http://schemas.openxmlformats.org/officeDocument/2006/relationships/officeDocument" Target="/ppt/presentation.xml" Id="Ra4ee4c1f9dc847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d10ed4f0a3c498b"/>
  </p:sldMasterIdLst>
  <p:notesMasterIdLst>
    <p:notesMasterId xmlns:r="http://schemas.openxmlformats.org/officeDocument/2006/relationships" r:id="R08303700d2484458"/>
  </p:notesMasterIdLst>
  <p:sldIdLst>
    <p:sldId xmlns:r="http://schemas.openxmlformats.org/officeDocument/2006/relationships" id="256" r:id="R41b58def71224fa3"/>
    <p:sldId xmlns:r="http://schemas.openxmlformats.org/officeDocument/2006/relationships" id="257" r:id="R3bbcc0adc528408e"/>
    <p:sldId xmlns:r="http://schemas.openxmlformats.org/officeDocument/2006/relationships" id="258" r:id="R675bcb24aa7f444f"/>
    <p:sldId xmlns:r="http://schemas.openxmlformats.org/officeDocument/2006/relationships" id="259" r:id="Rf41cdc0c67224f82"/>
    <p:sldId xmlns:r="http://schemas.openxmlformats.org/officeDocument/2006/relationships" id="260" r:id="R1e3ab252a4e947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eabfa85f3d424e" /><Relationship Type="http://schemas.openxmlformats.org/officeDocument/2006/relationships/slideMaster" Target="/ppt/slideMasters/slideMaster1.xml" Id="Rbd10ed4f0a3c498b" /><Relationship Type="http://schemas.openxmlformats.org/officeDocument/2006/relationships/notesMaster" Target="/ppt/notesMasters/notesMaster1.xml" Id="R08303700d2484458" /><Relationship Type="http://schemas.openxmlformats.org/officeDocument/2006/relationships/presProps" Target="/ppt/presProps.xml" Id="R9b002b5e56b74a26" /><Relationship Type="http://schemas.openxmlformats.org/officeDocument/2006/relationships/tableStyles" Target="/ppt/tableStyles.xml" Id="R06984ca1c7374796" /><Relationship Type="http://schemas.openxmlformats.org/officeDocument/2006/relationships/slide" Target="/ppt/slides/slide1.xml" Id="R41b58def71224fa3" /><Relationship Type="http://schemas.openxmlformats.org/officeDocument/2006/relationships/slide" Target="/ppt/slides/slide2.xml" Id="R3bbcc0adc528408e" /><Relationship Type="http://schemas.openxmlformats.org/officeDocument/2006/relationships/slide" Target="/ppt/slides/slide3.xml" Id="R675bcb24aa7f444f" /><Relationship Type="http://schemas.openxmlformats.org/officeDocument/2006/relationships/slide" Target="/ppt/slides/slide4.xml" Id="Rf41cdc0c67224f82" /><Relationship Type="http://schemas.openxmlformats.org/officeDocument/2006/relationships/slide" Target="/ppt/slides/slide5.xml" Id="R1e3ab252a4e947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577a77e10cf416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f202bb96144d29" /><Relationship Type="http://schemas.openxmlformats.org/officeDocument/2006/relationships/notesMaster" Target="/ppt/notesMasters/notesMaster1.xml" Id="Rb9b8b17007f7410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8c78663391d437c" /><Relationship Type="http://schemas.openxmlformats.org/officeDocument/2006/relationships/notesMaster" Target="/ppt/notesMasters/notesMaster1.xml" Id="R421bf1fe6225468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fa17b6d8e0b4621" /><Relationship Type="http://schemas.openxmlformats.org/officeDocument/2006/relationships/notesMaster" Target="/ppt/notesMasters/notesMaster1.xml" Id="R96b634b0ee894e6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06c210845664b59" /><Relationship Type="http://schemas.openxmlformats.org/officeDocument/2006/relationships/notesMaster" Target="/ppt/notesMasters/notesMaster1.xml" Id="R9efa149240d04ea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fcae7266ec242ef" /><Relationship Type="http://schemas.openxmlformats.org/officeDocument/2006/relationships/notesMaster" Target="/ppt/notesMasters/notesMaster1.xml" Id="R6911471af059469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Prepared from the current OnlyClone website and the owner's supplied founding offer. Product release-stage labels remain subject to the website disclosures.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Screenshot supplied in the current OnlyClone site source. Social and conversation workflows are supervised beta; money is an MVP integration; other workflow maturity is described on the website.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No claim of autonomous production or external publishing. Identity use requires authority and consent for supplied references.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Package prices, place allocations, referral percentages and included credit follow the owner's supplied instructions. Referral programme tracking and payouts are not live on the website at time of publication.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Calculations: annual comparison = supplied monthly reference × 12 minus one-time founding price. Referral example = package price × assigned referral rate, then ×12 for one same-tier referral per month. No guarantee of sales or earnings.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85bd1102d8d453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a0206d180e4ad9" /><Relationship Type="http://schemas.openxmlformats.org/officeDocument/2006/relationships/slideLayout" Target="/ppt/slideLayouts/slideLayout1.xml" Id="R88db0e3768ab45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8db0e3768ab45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fbca3623d434d" /><Relationship Type="http://schemas.openxmlformats.org/officeDocument/2006/relationships/notesSlide" Target="/ppt/notesSlides/notesSlide1.xml" Id="R9689129ca949448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dfe8c5ac294643" /><Relationship Type="http://schemas.openxmlformats.org/officeDocument/2006/relationships/image" Target="/ppt/media/image.png" Id="R8b7d120eaac744b3" /><Relationship Type="http://schemas.openxmlformats.org/officeDocument/2006/relationships/notesSlide" Target="/ppt/notesSlides/notesSlide2.xml" Id="R9aab98a4e1d347d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11c90aa81242f1" /><Relationship Type="http://schemas.openxmlformats.org/officeDocument/2006/relationships/image" Target="/ppt/media/image2.png" Id="R1fa9ce49232a4017" /><Relationship Type="http://schemas.openxmlformats.org/officeDocument/2006/relationships/notesSlide" Target="/ppt/notesSlides/notesSlide3.xml" Id="Rcf2df61b1ec4440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f49b86208d4afd" /><Relationship Type="http://schemas.openxmlformats.org/officeDocument/2006/relationships/notesSlide" Target="/ppt/notesSlides/notesSlide4.xml" Id="R7793352996e3483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71d9889aa34cab" /><Relationship Type="http://schemas.openxmlformats.org/officeDocument/2006/relationships/notesSlide" Target="/ppt/notesSlides/notesSlide5.xml" Id="Rc5f1fd2211f145e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A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7DF25E-734A-4DFD-858C-18C8E9D2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580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ONLYCLONE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B57E88-7D33-4EF0-8DC6-34CE81CB4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90487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Your AI studio runs</a:t>
            </a:r>
          </a:p>
          <a:p xmlns:a="http://schemas.openxmlformats.org/drawingml/2006/main">
            <a:pPr>
              <a:defRPr sz="405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your entire creator agency.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024B20-0F33-4970-88E7-93F23AEF4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695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Creation, production, audience workflows and operations in one creator-owned desktop workspace.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F9B20F-9DB3-40A8-A543-8C9EAF014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0"/>
            <a:ext cx="857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FOUNDING CREATOR RELEASE  /  31 OCTOBER 2026</a:t>
            </a:r>
          </a:p>
        </p:txBody>
      </p:sp>
    </p:spTree>
    <p:extLst>
      <p:ext uri="{BB962C8B-B14F-4D97-AF65-F5344CB8AC3E}">
        <p14:creationId xmlns:p14="http://schemas.microsoft.com/office/powerpoint/2010/main" val="136682926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A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DEF0A2-D89C-4B71-B19C-D9FD5BCBC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ONLYCLONE  /  FOUNDING CREATOR RELEASE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094E82-C7FE-405D-BB95-1483BDC14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ONE CONNECTED WORKSPACE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DA61C9-BE07-4BD8-9856-8BD42858D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Specialist agents. One agency view.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D86F57-AE83-434B-BCA3-DCF89C6AD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OnlyClone coordinates identity, studio production, social workflows, conversations, money signals and operational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61B3AD-7BB5-4B2B-BE3B-C85DED37B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17887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817887"/>
                </a:solidFill>
                <a:latin typeface="Arial"/>
                <a:ea typeface="Arial"/>
                <a:cs typeface="Arial"/>
              </a:rPr>
              <a:t>ONLYCLONE.APP  ·  OCTOBER 2026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7d120eaac744b3"/>
          <a:stretch xmlns:a="http://schemas.openxmlformats.org/drawingml/2006/main"/>
        </p:blipFill>
        <p:spPr>
          <a:xfrm xmlns:a="http://schemas.openxmlformats.org/drawingml/2006/main">
            <a:off x="3647454" y="3095625"/>
            <a:ext cx="4897092" cy="28575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073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A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D7C109E-4AF4-4DAA-9F84-9B66FFC29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ONLYCLONE  /  FOUNDING CREATOR RELEASE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48F7B0-C980-4AB1-B142-C78E533D6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IDENTITY AND PRODUCTION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B274D1-8D59-45CE-BC53-8BA1E9A3D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A consistent identity, ready for the studio.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2564E5-A2F5-458C-AE21-AF233E2C0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The core workflow prepares an approved identity for repeatable photo and film production. External actions remain behind review or owner approval where required.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CE52EE-C01B-4523-AD35-F5AADAA6F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17887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817887"/>
                </a:solidFill>
                <a:latin typeface="Arial"/>
                <a:ea typeface="Arial"/>
                <a:cs typeface="Arial"/>
              </a:rPr>
              <a:t>ONLYCLONE.APP  ·  OCTOBER 2026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a9ce49232a4017"/>
          <a:stretch xmlns:a="http://schemas.openxmlformats.org/drawingml/2006/main"/>
        </p:blipFill>
        <p:spPr>
          <a:xfrm xmlns:a="http://schemas.openxmlformats.org/drawingml/2006/main">
            <a:off x="6168134" y="3181350"/>
            <a:ext cx="5056383" cy="276225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8FD2D7-F481-4665-836E-D1360B8A8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76625"/>
            <a:ext cx="4476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619"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01  IDENTITY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8FE42D-9BF3-41B8-A388-4CC701D50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24300"/>
            <a:ext cx="46672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Approved references</a:t>
            </a:r>
          </a:p>
          <a:p xmlns:a="http://schemas.openxmlformats.org/drawingml/2006/main">
            <a:pPr>
              <a:defRPr sz="210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Consistent character</a:t>
            </a:r>
          </a:p>
          <a:p xmlns:a="http://schemas.openxmlformats.org/drawingml/2006/main">
            <a:pPr>
              <a:defRPr sz="210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Clear boundaries</a:t>
            </a:r>
          </a:p>
        </p:txBody>
      </p:sp>
    </p:spTree>
    <p:extLst>
      <p:ext uri="{BB962C8B-B14F-4D97-AF65-F5344CB8AC3E}">
        <p14:creationId xmlns:p14="http://schemas.microsoft.com/office/powerpoint/2010/main" val="186392858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A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06623B-2F20-4E98-9F99-83F05C072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ONLYCLONE  /  FOUNDING CREATOR RELEASE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3078F2-D14B-4A00-8872-DC7F8195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FOUNDING PACKAGES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20D2B9-2078-4E03-A1B2-C6A748815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Choose the support that fits.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D0465D-A47F-4B39-B6B8-9E8F090A4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One-time founding prices. Package allocations show total places, not live availability.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D88E9F-8611-431A-8F05-1CD520725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17887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817887"/>
                </a:solidFill>
                <a:latin typeface="Arial"/>
                <a:ea typeface="Arial"/>
                <a:cs typeface="Arial"/>
              </a:rPr>
              <a:t>ONLYCLONE.APP  ·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8BEFDF-F509-4C10-AC4D-9B7E8DBE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34480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21A"/>
          </a:solidFill>
          <a:ln xmlns:a="http://schemas.openxmlformats.org/drawingml/2006/main" w="9525">
            <a:solidFill>
              <a:srgbClr val="352B40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31D3BE-F58E-4A29-933A-29164E5E7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3337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896DEC-B11B-4195-88BD-3791686D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71475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£80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A38760-692C-470E-833F-380568422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410075"/>
            <a:ext cx="30289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1 identity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20% referral share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15 places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32E609-56D9-4996-8617-E6E015B5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143250"/>
            <a:ext cx="34480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21A"/>
          </a:solidFill>
          <a:ln xmlns:a="http://schemas.openxmlformats.org/drawingml/2006/main" w="9525">
            <a:solidFill>
              <a:srgbClr val="352B40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2D3BE4-E368-4087-80CD-734AC0E84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3337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OPERATOR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780675-B990-4774-ABEE-9B1755948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371475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£300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C43E4-6D02-47CA-B8B5-C8E653C4E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95800" y="4410075"/>
            <a:ext cx="30289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Multiple identities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30% referral share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10 places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0BEF0F-993A-4E8C-B3C0-9F00763E9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143250"/>
            <a:ext cx="344805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121A"/>
          </a:solidFill>
          <a:ln xmlns:a="http://schemas.openxmlformats.org/drawingml/2006/main" w="9525">
            <a:solidFill>
              <a:srgbClr val="352B40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740399-F211-4F2E-A967-A6DEF7E3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333750"/>
            <a:ext cx="3028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2308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FOUNDERS CIRCLE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9F7AE4C-FCA5-4F6C-B3ED-5F0DEAA73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3714750"/>
            <a:ext cx="30289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7368"/>
          </a:bodyPr>
          <a:lstStyle xmlns:a="http://schemas.openxmlformats.org/drawingml/2006/main"/>
          <a:p xmlns:a="http://schemas.openxmlformats.org/drawingml/2006/main">
            <a:pPr>
              <a:defRPr sz="2850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£500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EE895D-9ED1-4BE8-AA12-095C80396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72450" y="4410075"/>
            <a:ext cx="30289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Private group + 1:1 founder access (up to 30 min)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£100 generation/token credit</a:t>
            </a:r>
          </a:p>
          <a:p xmlns:a="http://schemas.openxmlformats.org/drawingml/2006/main">
            <a:pPr>
              <a:defRPr sz="135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40% referral share · 5 places</a:t>
            </a:r>
          </a:p>
        </p:txBody>
      </p:sp>
    </p:spTree>
    <p:extLst>
      <p:ext uri="{BB962C8B-B14F-4D97-AF65-F5344CB8AC3E}">
        <p14:creationId xmlns:p14="http://schemas.microsoft.com/office/powerpoint/2010/main" val="1636684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A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1163A9-6D21-4A74-B6CA-83F0EC37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2900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ONLYCLONE  /  FOUNDING CREATOR RELEASE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80F90F-5965-4522-9675-1A885E7D5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00125"/>
            <a:ext cx="10972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111"/>
          </a:bodyPr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PRICE AND REFERRAL EXAMPLES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65D6BA-DA3B-4FC5-881A-C96AEDB19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9728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The arithmetic, in the open.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B4B7E8-17B3-4D63-BCFE-E6F778A5C9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76475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Annual price comparison uses the monthly reference prices supplied for this calculation, multiplied by 12.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81928E-48AA-4902-B70D-573DFD6DD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00800"/>
            <a:ext cx="109728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>
              <a:defRPr sz="750" b="1">
                <a:solidFill>
                  <a:srgbClr val="817887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817887"/>
                </a:solidFill>
                <a:latin typeface="Arial"/>
                <a:ea typeface="Arial"/>
                <a:cs typeface="Arial"/>
              </a:rPr>
              <a:t>ONLYCLONE.APP  ·  OCTOBER 2026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D34C83-8F8A-4CF6-B871-52336025E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86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PACKAGE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B73D1A-332E-44F7-96BD-947F70CE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286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MONTHLY × 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CD13C6-9921-4A6F-B7E8-FD441D82A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286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PRICE DIFFERENCE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8CD3E-7238-4CEB-AF92-6EEBB0D83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286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PER REFERRAL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0638DF3-4BD1-4C57-A013-CEE08F9CD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286125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825" b="1">
                <a:solidFill>
                  <a:srgbClr val="B486F2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486F2"/>
                </a:solidFill>
                <a:latin typeface="Arial"/>
                <a:ea typeface="Arial"/>
                <a:cs typeface="Arial"/>
              </a:rPr>
              <a:t>12-MONTH EXAMPLE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1637F9-7EAE-4213-9755-CCCA849F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623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Starter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9C6E13-3DD6-42C1-9FBD-5A5A7130A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37623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£49.99 × 12 = £599.88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91A663-B16A-4B88-AB3B-CE6D165B9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37623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DDBB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8DDBB5"/>
                </a:solidFill>
                <a:latin typeface="Arial"/>
                <a:ea typeface="Arial"/>
                <a:cs typeface="Arial"/>
              </a:rPr>
              <a:t>£519.88 vs £80 once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79EDCE-27F9-4828-BB71-A82DFC9B5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37623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20% = £16 per £80 sale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DF7204-19E8-4B4A-BC34-798FD081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37623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£192/year*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D6AC0C1-837B-4D9A-B563-FE52DDE37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148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Operator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F13426-3769-4F9F-AAAB-868EB954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3148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£149.99 × 12 = £1,799.88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413029-2405-407E-970B-6B0066680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3148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DDBB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8DDBB5"/>
                </a:solidFill>
                <a:latin typeface="Arial"/>
                <a:ea typeface="Arial"/>
                <a:cs typeface="Arial"/>
              </a:rPr>
              <a:t>£1,499.88 vs £300 once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4802B2-01A6-4B77-9CBE-5D4F3499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3148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30% = £90 per £300 sale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4CC34C6-56FA-4AC1-87AA-0E1FE8C32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31482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£1,080/year*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D92411-EC68-4C23-A196-244F20F7B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72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F4EFF7"/>
                </a:solidFill>
                <a:latin typeface="Arial"/>
                <a:ea typeface="Arial"/>
                <a:cs typeface="Arial"/>
              </a:rPr>
              <a:t>Founders Circle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272FAF-0E02-489E-9D4A-AAE05B87B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48672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£199 × 12 = £2,388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14BC8BB-E6C5-4D99-9867-7B86F5046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91100" y="48672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1">
                <a:solidFill>
                  <a:srgbClr val="8DDBB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8DDBB5"/>
                </a:solidFill>
                <a:latin typeface="Arial"/>
                <a:ea typeface="Arial"/>
                <a:cs typeface="Arial"/>
              </a:rPr>
              <a:t>£1,888 vs £500 once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E82DA1-1590-4562-AA84-AAADFEEC4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81850" y="48672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40% = £200 per £500 sale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BE791E-ED7F-44BE-930E-2AF695F6D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4867275"/>
            <a:ext cx="2095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F4EFF7"/>
                </a:solidFill>
                <a:latin typeface="Arial"/>
                <a:ea typeface="Arial"/>
                <a:cs typeface="Arial"/>
              </a:defRPr>
            </a:pPr>
            <a:r>
              <a:rPr sz="975" b="0">
                <a:solidFill>
                  <a:srgbClr val="F4EFF7"/>
                </a:solidFill>
                <a:latin typeface="Arial"/>
                <a:ea typeface="Arial"/>
                <a:cs typeface="Arial"/>
              </a:rPr>
              <a:t>£2,400/year*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9C73300-B2D2-4CFC-BFF2-0D30E9702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19750"/>
            <a:ext cx="1076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00" b="0">
                <a:solidFill>
                  <a:srgbClr val="AAA1B1"/>
                </a:solidFill>
                <a:latin typeface="Arial"/>
                <a:ea typeface="Arial"/>
                <a:cs typeface="Arial"/>
              </a:defRPr>
            </a:pPr>
            <a:r>
              <a:rPr sz="900" b="0">
                <a:solidFill>
                  <a:srgbClr val="AAA1B1"/>
                </a:solidFill>
                <a:latin typeface="Arial"/>
                <a:ea typeface="Arial"/>
                <a:cs typeface="Arial"/>
              </a:rPr>
              <a:t>*Referral examples assume one completed, paid same-tier referral per month for 12 months. Illustrations only, not a revenue promise. Monthly comparison is not a live competitor quote or like-for-like total-cost guarantee. Referral tracking, attribution and payouts still need implementation.</a:t>
            </a:r>
          </a:p>
        </p:txBody>
      </p:sp>
    </p:spTree>
    <p:extLst>
      <p:ext uri="{BB962C8B-B14F-4D97-AF65-F5344CB8AC3E}">
        <p14:creationId xmlns:p14="http://schemas.microsoft.com/office/powerpoint/2010/main" val="3467052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2026-09-24T13:11:26.6800000Z</dcterms:created>
  <dcterms:modified xsi:type="dcterms:W3CDTF">2026-09-24T13:11:26.6800000Z</dcterms:modified>
</coreProperties>
</file>